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4212" r:id="rId1"/>
  </p:sldMasterIdLst>
  <p:notesMasterIdLst>
    <p:notesMasterId r:id="rId13"/>
  </p:notesMasterIdLst>
  <p:sldIdLst>
    <p:sldId id="256" r:id="rId2"/>
    <p:sldId id="257" r:id="rId3"/>
    <p:sldId id="278" r:id="rId4"/>
    <p:sldId id="292" r:id="rId5"/>
    <p:sldId id="293" r:id="rId6"/>
    <p:sldId id="269" r:id="rId7"/>
    <p:sldId id="289" r:id="rId8"/>
    <p:sldId id="290" r:id="rId9"/>
    <p:sldId id="291" r:id="rId10"/>
    <p:sldId id="275" r:id="rId11"/>
    <p:sldId id="276" r:id="rId12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FF"/>
    <a:srgbClr val="B70D56"/>
    <a:srgbClr val="7E4662"/>
    <a:srgbClr val="669900"/>
    <a:srgbClr val="9EA878"/>
    <a:srgbClr val="68E4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79" d="100"/>
          <a:sy n="79" d="100"/>
        </p:scale>
        <p:origin x="114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DB767024-CB65-4AD3-89C3-E569C34D9F59}" type="datetimeFigureOut">
              <a:rPr lang="ar-SA" smtClean="0"/>
              <a:pPr/>
              <a:t>14/03/44</a:t>
            </a:fld>
            <a:endParaRPr lang="ar-S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874952E8-EFBA-440E-A9DC-0B64E1B536C6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0772860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4952E8-EFBA-440E-A9DC-0B64E1B536C6}" type="slidenum">
              <a:rPr lang="ar-SA" smtClean="0"/>
              <a:pPr/>
              <a:t>8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7661188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4952E8-EFBA-440E-A9DC-0B64E1B536C6}" type="slidenum">
              <a:rPr lang="ar-SA" smtClean="0"/>
              <a:pPr/>
              <a:t>9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7003111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عنوان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17" name="عنوان فرعي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30" name="عنصر نائب للتاريخ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60C95-E208-45BA-B5A5-38D84213BA84}" type="datetimeFigureOut">
              <a:rPr lang="ar-SA" smtClean="0"/>
              <a:pPr/>
              <a:t>14/03/44</a:t>
            </a:fld>
            <a:endParaRPr lang="ar-SA" dirty="0"/>
          </a:p>
        </p:txBody>
      </p:sp>
      <p:sp>
        <p:nvSpPr>
          <p:cNvPr id="19" name="عنصر نائب للتذييل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27" name="عنصر نائب لرقم الشريحة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EE68A-E298-46F6-BEA7-3BA880E8A146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60C95-E208-45BA-B5A5-38D84213BA84}" type="datetimeFigureOut">
              <a:rPr lang="ar-SA" smtClean="0"/>
              <a:pPr/>
              <a:t>14/03/44</a:t>
            </a:fld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EE68A-E298-46F6-BEA7-3BA880E8A146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60C95-E208-45BA-B5A5-38D84213BA84}" type="datetimeFigureOut">
              <a:rPr lang="ar-SA" smtClean="0"/>
              <a:pPr/>
              <a:t>14/03/44</a:t>
            </a:fld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EE68A-E298-46F6-BEA7-3BA880E8A146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60C95-E208-45BA-B5A5-38D84213BA84}" type="datetimeFigureOut">
              <a:rPr lang="ar-SA" smtClean="0"/>
              <a:pPr/>
              <a:t>14/03/44</a:t>
            </a:fld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EE68A-E298-46F6-BEA7-3BA880E8A146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60C95-E208-45BA-B5A5-38D84213BA84}" type="datetimeFigureOut">
              <a:rPr lang="ar-SA" smtClean="0"/>
              <a:pPr/>
              <a:t>14/03/44</a:t>
            </a:fld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EE68A-E298-46F6-BEA7-3BA880E8A146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60C95-E208-45BA-B5A5-38D84213BA84}" type="datetimeFigureOut">
              <a:rPr lang="ar-SA" smtClean="0"/>
              <a:pPr/>
              <a:t>14/03/44</a:t>
            </a:fld>
            <a:endParaRPr lang="ar-SA" dirty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EE68A-E298-46F6-BEA7-3BA880E8A146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60C95-E208-45BA-B5A5-38D84213BA84}" type="datetimeFigureOut">
              <a:rPr lang="ar-SA" smtClean="0"/>
              <a:pPr/>
              <a:t>14/03/44</a:t>
            </a:fld>
            <a:endParaRPr lang="ar-SA" dirty="0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EE68A-E298-46F6-BEA7-3BA880E8A146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60C95-E208-45BA-B5A5-38D84213BA84}" type="datetimeFigureOut">
              <a:rPr lang="ar-SA" smtClean="0"/>
              <a:pPr/>
              <a:t>14/03/44</a:t>
            </a:fld>
            <a:endParaRPr lang="ar-SA" dirty="0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EE68A-E298-46F6-BEA7-3BA880E8A146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60C95-E208-45BA-B5A5-38D84213BA84}" type="datetimeFigureOut">
              <a:rPr lang="ar-SA" smtClean="0"/>
              <a:pPr/>
              <a:t>14/03/44</a:t>
            </a:fld>
            <a:endParaRPr lang="ar-SA" dirty="0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EE68A-E298-46F6-BEA7-3BA880E8A146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ar-SA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60C95-E208-45BA-B5A5-38D84213BA84}" type="datetimeFigureOut">
              <a:rPr lang="ar-SA" smtClean="0"/>
              <a:pPr/>
              <a:t>14/03/44</a:t>
            </a:fld>
            <a:endParaRPr lang="ar-SA" dirty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EE68A-E298-46F6-BEA7-3BA880E8A146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مستطيل ذو زاوية واحدة مخدوشة ودائرية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مثلث قائم الزاوية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60C95-E208-45BA-B5A5-38D84213BA84}" type="datetimeFigureOut">
              <a:rPr lang="ar-SA" smtClean="0"/>
              <a:pPr/>
              <a:t>14/03/44</a:t>
            </a:fld>
            <a:endParaRPr lang="ar-SA" dirty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76EE68A-E298-46F6-BEA7-3BA880E8A146}" type="slidenum">
              <a:rPr lang="ar-SA" smtClean="0"/>
              <a:pPr/>
              <a:t>‹#›</a:t>
            </a:fld>
            <a:endParaRPr lang="ar-SA" dirty="0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/>
              <a:t>انقر فوق الرمز لإضافة صورة</a:t>
            </a:r>
            <a:endParaRPr kumimoji="0" lang="en-US" dirty="0"/>
          </a:p>
        </p:txBody>
      </p:sp>
      <p:sp>
        <p:nvSpPr>
          <p:cNvPr id="10" name="شكل حر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شكل حر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5000"/>
                <a:lumOff val="95000"/>
              </a:schemeClr>
            </a:gs>
            <a:gs pos="7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شكل حر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شكل حر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عنصر نائب للعنوان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30" name="عنصر نائب للنص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/>
              <a:t>انقر لتحرير أنماط النص الرئيسي</a:t>
            </a:r>
          </a:p>
          <a:p>
            <a:pPr lvl="1" eaLnBrk="1" latinLnBrk="0" hangingPunct="1"/>
            <a:r>
              <a:rPr kumimoji="0" lang="ar-SA"/>
              <a:t>المستوى الثاني</a:t>
            </a:r>
          </a:p>
          <a:p>
            <a:pPr lvl="2" eaLnBrk="1" latinLnBrk="0" hangingPunct="1"/>
            <a:r>
              <a:rPr kumimoji="0" lang="ar-SA"/>
              <a:t>المستوى الثالث</a:t>
            </a:r>
          </a:p>
          <a:p>
            <a:pPr lvl="3" eaLnBrk="1" latinLnBrk="0" hangingPunct="1"/>
            <a:r>
              <a:rPr kumimoji="0" lang="ar-SA"/>
              <a:t>المستوى الرابع</a:t>
            </a:r>
          </a:p>
          <a:p>
            <a:pPr lvl="4" eaLnBrk="1" latinLnBrk="0" hangingPunct="1"/>
            <a:r>
              <a:rPr kumimoji="0" lang="ar-SA"/>
              <a:t>المستوى الخامس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6260C95-E208-45BA-B5A5-38D84213BA84}" type="datetimeFigureOut">
              <a:rPr lang="ar-SA" smtClean="0"/>
              <a:pPr/>
              <a:t>14/03/44</a:t>
            </a:fld>
            <a:endParaRPr lang="ar-SA" dirty="0"/>
          </a:p>
        </p:txBody>
      </p:sp>
      <p:sp>
        <p:nvSpPr>
          <p:cNvPr id="22" name="عنصر نائب للتذييل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ar-SA" dirty="0"/>
          </a:p>
        </p:txBody>
      </p:sp>
      <p:sp>
        <p:nvSpPr>
          <p:cNvPr id="18" name="عنصر نائب لرقم الشريحة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76EE68A-E298-46F6-BEA7-3BA880E8A146}" type="slidenum">
              <a:rPr lang="ar-SA" smtClean="0"/>
              <a:pPr/>
              <a:t>‹#›</a:t>
            </a:fld>
            <a:endParaRPr lang="ar-SA" dirty="0"/>
          </a:p>
        </p:txBody>
      </p:sp>
      <p:grpSp>
        <p:nvGrpSpPr>
          <p:cNvPr id="2" name="مجموعة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شكل حر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شكل حر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13" r:id="rId1"/>
    <p:sldLayoutId id="2147484214" r:id="rId2"/>
    <p:sldLayoutId id="2147484215" r:id="rId3"/>
    <p:sldLayoutId id="2147484216" r:id="rId4"/>
    <p:sldLayoutId id="2147484217" r:id="rId5"/>
    <p:sldLayoutId id="2147484218" r:id="rId6"/>
    <p:sldLayoutId id="2147484219" r:id="rId7"/>
    <p:sldLayoutId id="2147484220" r:id="rId8"/>
    <p:sldLayoutId id="2147484221" r:id="rId9"/>
    <p:sldLayoutId id="2147484222" r:id="rId10"/>
    <p:sldLayoutId id="2147484223" r:id="rId11"/>
  </p:sldLayoutIdLst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643042" y="1142984"/>
            <a:ext cx="6072230" cy="1196752"/>
          </a:xfrm>
          <a:noFill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ar-SA" sz="5400" dirty="0"/>
              <a:t>بسم الله الرحمن الرحيم </a:t>
            </a: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571604" y="2857496"/>
            <a:ext cx="6143668" cy="3500462"/>
          </a:xfrm>
          <a:noFill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algn="ctr"/>
            <a:endParaRPr lang="ar-SA" sz="2800" dirty="0"/>
          </a:p>
          <a:p>
            <a:pPr algn="ctr"/>
            <a:r>
              <a:rPr lang="ar-SA" sz="2800" dirty="0"/>
              <a:t>الابتدائية 21 </a:t>
            </a:r>
            <a:r>
              <a:rPr lang="ar-SA" sz="2800" dirty="0" err="1"/>
              <a:t>بسكاكا</a:t>
            </a:r>
            <a:r>
              <a:rPr lang="ar-SA" sz="2800" dirty="0"/>
              <a:t> </a:t>
            </a:r>
          </a:p>
          <a:p>
            <a:pPr algn="ctr"/>
            <a:r>
              <a:rPr lang="ar-SA" sz="2800" dirty="0"/>
              <a:t>ورشة الفضاء في معملي </a:t>
            </a:r>
            <a:endParaRPr lang="en-US" sz="2800" dirty="0"/>
          </a:p>
          <a:p>
            <a:pPr algn="ctr"/>
            <a:r>
              <a:rPr lang="ar-SA" sz="2800" dirty="0"/>
              <a:t>إعداد وتنفيذ المعلمتان / منى عطا الله السيف </a:t>
            </a:r>
          </a:p>
          <a:p>
            <a:pPr algn="ctr"/>
            <a:r>
              <a:rPr lang="ar-SA" sz="2800" dirty="0"/>
              <a:t>                                              أمينة سعود العنزي </a:t>
            </a:r>
          </a:p>
          <a:p>
            <a:pPr algn="ctr"/>
            <a:r>
              <a:rPr lang="ar-SA" sz="2800" dirty="0"/>
              <a:t>رائدة النشاط /  وفاء هزيم الراشد</a:t>
            </a:r>
          </a:p>
          <a:p>
            <a:pPr algn="ctr"/>
            <a:r>
              <a:rPr lang="ar-SA" sz="2800" dirty="0"/>
              <a:t>مديرة المدرسة/ نوال حمود الحمود</a:t>
            </a:r>
          </a:p>
        </p:txBody>
      </p:sp>
    </p:spTree>
    <p:extLst>
      <p:ext uri="{BB962C8B-B14F-4D97-AF65-F5344CB8AC3E}">
        <p14:creationId xmlns:p14="http://schemas.microsoft.com/office/powerpoint/2010/main" val="4042118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85786" y="1357298"/>
            <a:ext cx="5990556" cy="648072"/>
          </a:xfr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br>
              <a:rPr lang="ar-SA" sz="3200" dirty="0">
                <a:ln w="11430"/>
                <a:solidFill>
                  <a:srgbClr val="FF66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ar-SA" sz="3200" dirty="0">
                <a:ln w="11430"/>
                <a:solidFill>
                  <a:srgbClr val="FF66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كشف بأسماء الطالبات المشاركات في ورشة </a:t>
            </a:r>
            <a:br>
              <a:rPr lang="en-US" sz="3200" dirty="0">
                <a:ln w="11430"/>
                <a:solidFill>
                  <a:srgbClr val="FF66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ar-SA" sz="3200" dirty="0">
                <a:ln w="11430"/>
                <a:solidFill>
                  <a:srgbClr val="FF66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(الفضاء في معملي )</a:t>
            </a:r>
            <a:endParaRPr lang="ar-SA" sz="3200" b="1" cap="none" dirty="0">
              <a:ln w="11430"/>
              <a:solidFill>
                <a:srgbClr val="FF66FF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9" name="عنصر نائب للمحتوى 8">
            <a:extLst>
              <a:ext uri="{FF2B5EF4-FFF2-40B4-BE49-F238E27FC236}">
                <a16:creationId xmlns:a16="http://schemas.microsoft.com/office/drawing/2014/main" id="{3E05D84A-863B-40C7-4CC3-971645D1A3D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021"/>
          <a:stretch/>
        </p:blipFill>
        <p:spPr>
          <a:xfrm rot="5400000">
            <a:off x="2003287" y="1550753"/>
            <a:ext cx="4389437" cy="5156669"/>
          </a:xfrm>
        </p:spPr>
      </p:pic>
    </p:spTree>
    <p:extLst>
      <p:ext uri="{BB962C8B-B14F-4D97-AF65-F5344CB8AC3E}">
        <p14:creationId xmlns:p14="http://schemas.microsoft.com/office/powerpoint/2010/main" val="35218462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ar-SA" sz="7200" b="1" u="sng" cap="none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B70D56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Aldhabi" pitchFamily="2" charset="-78"/>
                <a:cs typeface="Aldhabi" pitchFamily="2" charset="-78"/>
              </a:rPr>
              <a:t>شهادة حضور الدورة  </a:t>
            </a:r>
            <a:endParaRPr lang="ar-SA" sz="7200" u="sng" dirty="0">
              <a:solidFill>
                <a:srgbClr val="B70D56"/>
              </a:solidFill>
              <a:latin typeface="Aldhabi" pitchFamily="2" charset="-78"/>
              <a:cs typeface="Aldhabi" pitchFamily="2" charset="-78"/>
            </a:endParaRPr>
          </a:p>
        </p:txBody>
      </p:sp>
      <p:pic>
        <p:nvPicPr>
          <p:cNvPr id="7" name="عنصر نائب للمحتوى 6">
            <a:extLst>
              <a:ext uri="{FF2B5EF4-FFF2-40B4-BE49-F238E27FC236}">
                <a16:creationId xmlns:a16="http://schemas.microsoft.com/office/drawing/2014/main" id="{5419AA74-00D4-29A8-4732-48D6BA40BEB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909"/>
          <a:stretch/>
        </p:blipFill>
        <p:spPr>
          <a:xfrm>
            <a:off x="899592" y="1988841"/>
            <a:ext cx="6912768" cy="3600399"/>
          </a:xfrm>
        </p:spPr>
      </p:pic>
    </p:spTree>
    <p:extLst>
      <p:ext uri="{BB962C8B-B14F-4D97-AF65-F5344CB8AC3E}">
        <p14:creationId xmlns:p14="http://schemas.microsoft.com/office/powerpoint/2010/main" val="23400941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وان 1"/>
          <p:cNvSpPr txBox="1">
            <a:spLocks/>
          </p:cNvSpPr>
          <p:nvPr/>
        </p:nvSpPr>
        <p:spPr>
          <a:xfrm>
            <a:off x="1214414" y="1214422"/>
            <a:ext cx="6984776" cy="98072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 rtl="1" eaLnBrk="1" latinLnBrk="0" hangingPunct="1">
              <a:spcBef>
                <a:spcPct val="0"/>
              </a:spcBef>
              <a:buNone/>
              <a:defRPr kumimoji="0" sz="48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ctr"/>
            <a:r>
              <a:rPr lang="ar-SA" sz="5400" u="sng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اهداف ورشة  الفضاء في معملي  </a:t>
            </a:r>
            <a:endParaRPr lang="ar-SA" sz="5400" dirty="0"/>
          </a:p>
        </p:txBody>
      </p:sp>
      <p:sp>
        <p:nvSpPr>
          <p:cNvPr id="5" name="عنوان فرعي 4"/>
          <p:cNvSpPr>
            <a:spLocks noGrp="1"/>
          </p:cNvSpPr>
          <p:nvPr>
            <p:ph type="subTitle" idx="1"/>
          </p:nvPr>
        </p:nvSpPr>
        <p:spPr>
          <a:xfrm>
            <a:off x="642910" y="2571744"/>
            <a:ext cx="7772400" cy="2882509"/>
          </a:xfrm>
        </p:spPr>
        <p:txBody>
          <a:bodyPr>
            <a:normAutofit/>
          </a:bodyPr>
          <a:lstStyle/>
          <a:p>
            <a:pPr lvl="0">
              <a:buFont typeface="Wingdings" pitchFamily="2" charset="2"/>
              <a:buChar char="Ø"/>
            </a:pPr>
            <a:r>
              <a:rPr lang="ar-SA" dirty="0"/>
              <a:t>التعرف على بعض الظواهر الفلكية (أطوار القمر – الكسوف  - الخسوف ).</a:t>
            </a:r>
            <a:endParaRPr lang="en-US" dirty="0"/>
          </a:p>
          <a:p>
            <a:pPr lvl="0">
              <a:buFont typeface="Wingdings" pitchFamily="2" charset="2"/>
              <a:buChar char="Ø"/>
            </a:pPr>
            <a:r>
              <a:rPr lang="ar-SA" dirty="0"/>
              <a:t> تفسير بعض الظواهر الفلكية (أطوار القمر – الكسوف  - الخسوف ).</a:t>
            </a:r>
            <a:endParaRPr lang="en-US" dirty="0"/>
          </a:p>
          <a:p>
            <a:pPr lvl="0">
              <a:buFont typeface="Wingdings" pitchFamily="2" charset="2"/>
              <a:buChar char="Ø"/>
            </a:pPr>
            <a:r>
              <a:rPr lang="ar-SA" dirty="0"/>
              <a:t>تنفيذ نماذج بعض الظواهر الفلكية من قبل الطالبات المشاركات في الورشة .</a:t>
            </a:r>
            <a:endParaRPr lang="en-US" dirty="0"/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4217661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عنوان 1"/>
          <p:cNvSpPr txBox="1">
            <a:spLocks/>
          </p:cNvSpPr>
          <p:nvPr/>
        </p:nvSpPr>
        <p:spPr>
          <a:xfrm>
            <a:off x="785786" y="1142984"/>
            <a:ext cx="7643866" cy="98072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 rtl="1" eaLnBrk="1" latinLnBrk="0" hangingPunct="1">
              <a:spcBef>
                <a:spcPct val="0"/>
              </a:spcBef>
              <a:buNone/>
              <a:defRPr kumimoji="0" sz="48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ar-SA" sz="5400" u="sng" cap="all" dirty="0">
                <a:solidFill>
                  <a:schemeClr val="accent1"/>
                </a:solidFill>
              </a:rPr>
              <a:t>أطوار القمر   ؟ </a:t>
            </a:r>
            <a:endParaRPr lang="en-US" sz="5400" dirty="0">
              <a:solidFill>
                <a:schemeClr val="accent1"/>
              </a:solidFill>
            </a:endParaRPr>
          </a:p>
        </p:txBody>
      </p:sp>
      <p:sp>
        <p:nvSpPr>
          <p:cNvPr id="6" name="عنوان فرعي 2"/>
          <p:cNvSpPr txBox="1">
            <a:spLocks/>
          </p:cNvSpPr>
          <p:nvPr/>
        </p:nvSpPr>
        <p:spPr>
          <a:xfrm>
            <a:off x="5715008" y="2428868"/>
            <a:ext cx="2770158" cy="342902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>
            <a:normAutofit/>
          </a:bodyPr>
          <a:lstStyle>
            <a:lvl1pPr marL="365760" indent="-256032" algn="r" rtl="1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21792" indent="-228600" algn="r" rtl="1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859536" indent="-228600" algn="r" rtl="1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143000" indent="-228600" algn="r" rtl="1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371600" indent="-228600" algn="r" rtl="1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600200" indent="-228600" algn="r" rtl="1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828800" indent="-228600" algn="r" rtl="1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057400" indent="-228600" algn="r" rtl="1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286000" indent="-228600" algn="r" rtl="1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lvl="0"/>
            <a:r>
              <a:rPr lang="ar-SA" sz="2400" dirty="0"/>
              <a:t>الهلال الاول .</a:t>
            </a:r>
            <a:endParaRPr lang="en-US" sz="2400" dirty="0"/>
          </a:p>
          <a:p>
            <a:pPr lvl="0"/>
            <a:r>
              <a:rPr lang="en-US" sz="2400" dirty="0"/>
              <a:t> </a:t>
            </a:r>
            <a:r>
              <a:rPr lang="ar-SA" sz="2400" dirty="0"/>
              <a:t>التربيع الاول . </a:t>
            </a:r>
            <a:endParaRPr lang="en-US" sz="2400" dirty="0"/>
          </a:p>
          <a:p>
            <a:pPr lvl="0"/>
            <a:r>
              <a:rPr lang="ar-SA" sz="2400" dirty="0"/>
              <a:t>الاحدب الأول  .</a:t>
            </a:r>
            <a:endParaRPr lang="en-US" sz="2400" dirty="0"/>
          </a:p>
          <a:p>
            <a:pPr lvl="0"/>
            <a:r>
              <a:rPr lang="ar-SA" sz="2400" dirty="0"/>
              <a:t>البدر . </a:t>
            </a:r>
            <a:endParaRPr lang="en-US" sz="2400" dirty="0"/>
          </a:p>
          <a:p>
            <a:pPr lvl="0"/>
            <a:r>
              <a:rPr lang="ar-SA" sz="2400" dirty="0"/>
              <a:t>الاحدب الثاني .</a:t>
            </a:r>
            <a:endParaRPr lang="en-US" sz="2400" dirty="0"/>
          </a:p>
          <a:p>
            <a:pPr lvl="0"/>
            <a:r>
              <a:rPr lang="ar-SA" sz="2400" dirty="0"/>
              <a:t>التربيع الثاني.</a:t>
            </a:r>
          </a:p>
          <a:p>
            <a:pPr lvl="0"/>
            <a:r>
              <a:rPr lang="ar-SA" sz="2400" dirty="0"/>
              <a:t>الهلال الثاني .</a:t>
            </a:r>
          </a:p>
          <a:p>
            <a:pPr lvl="0"/>
            <a:r>
              <a:rPr lang="ar-SA" sz="2400" dirty="0"/>
              <a:t>المحاق .</a:t>
            </a:r>
            <a:endParaRPr lang="en-US" sz="2400" dirty="0"/>
          </a:p>
        </p:txBody>
      </p:sp>
      <p:pic>
        <p:nvPicPr>
          <p:cNvPr id="7" name="صورة 6">
            <a:extLst>
              <a:ext uri="{FF2B5EF4-FFF2-40B4-BE49-F238E27FC236}">
                <a16:creationId xmlns:a16="http://schemas.microsoft.com/office/drawing/2014/main" id="{CF4CE164-BFB2-A643-BDE2-80052C1763C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34" y="2636912"/>
            <a:ext cx="4489229" cy="322098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885627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عنوان 1"/>
          <p:cNvSpPr txBox="1">
            <a:spLocks/>
          </p:cNvSpPr>
          <p:nvPr/>
        </p:nvSpPr>
        <p:spPr>
          <a:xfrm>
            <a:off x="785786" y="1142984"/>
            <a:ext cx="7643866" cy="98072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 rtl="1" eaLnBrk="1" latinLnBrk="0" hangingPunct="1">
              <a:spcBef>
                <a:spcPct val="0"/>
              </a:spcBef>
              <a:buNone/>
              <a:defRPr kumimoji="0" sz="48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ar-SA" sz="5400" u="sng" cap="all" dirty="0">
                <a:solidFill>
                  <a:schemeClr val="accent1"/>
                </a:solidFill>
              </a:rPr>
              <a:t>الكسوف    ؟ </a:t>
            </a:r>
            <a:endParaRPr lang="en-US" sz="5400" dirty="0">
              <a:solidFill>
                <a:schemeClr val="accent1"/>
              </a:solidFill>
            </a:endParaRPr>
          </a:p>
        </p:txBody>
      </p:sp>
      <p:sp>
        <p:nvSpPr>
          <p:cNvPr id="6" name="عنوان فرعي 2"/>
          <p:cNvSpPr txBox="1">
            <a:spLocks/>
          </p:cNvSpPr>
          <p:nvPr/>
        </p:nvSpPr>
        <p:spPr>
          <a:xfrm>
            <a:off x="5678246" y="2604898"/>
            <a:ext cx="2770158" cy="284032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>
            <a:normAutofit/>
          </a:bodyPr>
          <a:lstStyle>
            <a:lvl1pPr marL="365760" indent="-256032" algn="r" rtl="1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21792" indent="-228600" algn="r" rtl="1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859536" indent="-228600" algn="r" rtl="1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143000" indent="-228600" algn="r" rtl="1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371600" indent="-228600" algn="r" rtl="1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600200" indent="-228600" algn="r" rtl="1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828800" indent="-228600" algn="r" rtl="1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057400" indent="-228600" algn="r" rtl="1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286000" indent="-228600" algn="r" rtl="1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lvl="0"/>
            <a:r>
              <a:rPr lang="ar-SA" sz="2400" dirty="0"/>
              <a:t>انحباس ضوء الشمس عن الأرض .</a:t>
            </a:r>
          </a:p>
          <a:p>
            <a:pPr lvl="0"/>
            <a:r>
              <a:rPr lang="ar-SA" sz="2400" dirty="0"/>
              <a:t>بسبب وقوع القمر بين الشمس والأرض </a:t>
            </a:r>
          </a:p>
          <a:p>
            <a:pPr lvl="0"/>
            <a:r>
              <a:rPr lang="ar-SA" sz="2400" dirty="0"/>
              <a:t>أنواع الكسوف (كلي –حلقي –جزئي)</a:t>
            </a:r>
            <a:endParaRPr lang="en-US" sz="2400" dirty="0"/>
          </a:p>
        </p:txBody>
      </p:sp>
      <p:pic>
        <p:nvPicPr>
          <p:cNvPr id="8" name="صورة 7">
            <a:extLst>
              <a:ext uri="{FF2B5EF4-FFF2-40B4-BE49-F238E27FC236}">
                <a16:creationId xmlns:a16="http://schemas.microsoft.com/office/drawing/2014/main" id="{786113A6-9A00-0197-B82E-5A1A7DED384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721" b="14721"/>
          <a:stretch/>
        </p:blipFill>
        <p:spPr>
          <a:xfrm>
            <a:off x="758448" y="2604898"/>
            <a:ext cx="4674096" cy="28403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5505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عنوان 1"/>
          <p:cNvSpPr txBox="1">
            <a:spLocks/>
          </p:cNvSpPr>
          <p:nvPr/>
        </p:nvSpPr>
        <p:spPr>
          <a:xfrm>
            <a:off x="785786" y="1142984"/>
            <a:ext cx="7643866" cy="98072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 rtl="1" eaLnBrk="1" latinLnBrk="0" hangingPunct="1">
              <a:spcBef>
                <a:spcPct val="0"/>
              </a:spcBef>
              <a:buNone/>
              <a:defRPr kumimoji="0" sz="48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ar-SA" sz="5400" u="sng" cap="all" dirty="0">
                <a:solidFill>
                  <a:schemeClr val="accent1"/>
                </a:solidFill>
              </a:rPr>
              <a:t>الخسوف  ؟ </a:t>
            </a:r>
            <a:endParaRPr lang="en-US" sz="5400" dirty="0">
              <a:solidFill>
                <a:schemeClr val="accent1"/>
              </a:solidFill>
            </a:endParaRPr>
          </a:p>
        </p:txBody>
      </p:sp>
      <p:sp>
        <p:nvSpPr>
          <p:cNvPr id="6" name="عنوان فرعي 2"/>
          <p:cNvSpPr txBox="1">
            <a:spLocks/>
          </p:cNvSpPr>
          <p:nvPr/>
        </p:nvSpPr>
        <p:spPr>
          <a:xfrm>
            <a:off x="5678246" y="2644892"/>
            <a:ext cx="2770158" cy="265631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>
            <a:normAutofit/>
          </a:bodyPr>
          <a:lstStyle>
            <a:lvl1pPr marL="365760" indent="-256032" algn="r" rtl="1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21792" indent="-228600" algn="r" rtl="1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859536" indent="-228600" algn="r" rtl="1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143000" indent="-228600" algn="r" rtl="1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371600" indent="-228600" algn="r" rtl="1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600200" indent="-228600" algn="r" rtl="1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828800" indent="-228600" algn="r" rtl="1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057400" indent="-228600" algn="r" rtl="1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286000" indent="-228600" algn="r" rtl="1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lvl="0"/>
            <a:r>
              <a:rPr lang="ar-SA" sz="2400" dirty="0"/>
              <a:t>انحباس ضوء الشمس عن القمر .</a:t>
            </a:r>
          </a:p>
          <a:p>
            <a:pPr lvl="0"/>
            <a:r>
              <a:rPr lang="ar-SA" sz="2400" dirty="0"/>
              <a:t>بسبب وقوع الارض بين الشمس والقمر. </a:t>
            </a:r>
          </a:p>
          <a:p>
            <a:pPr lvl="0"/>
            <a:r>
              <a:rPr lang="ar-SA" sz="2400" dirty="0"/>
              <a:t>أنواع الخسوف(كلي -جزئي)</a:t>
            </a:r>
            <a:endParaRPr lang="en-US" sz="2400" dirty="0"/>
          </a:p>
        </p:txBody>
      </p:sp>
      <p:pic>
        <p:nvPicPr>
          <p:cNvPr id="3" name="صورة 2">
            <a:extLst>
              <a:ext uri="{FF2B5EF4-FFF2-40B4-BE49-F238E27FC236}">
                <a16:creationId xmlns:a16="http://schemas.microsoft.com/office/drawing/2014/main" id="{2009C866-59B6-7C45-F6B8-3592A45B6FB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786" y="2428868"/>
            <a:ext cx="4434286" cy="30883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3146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عنوان 5"/>
          <p:cNvSpPr>
            <a:spLocks noGrp="1"/>
          </p:cNvSpPr>
          <p:nvPr>
            <p:ph type="ctrTitle"/>
          </p:nvPr>
        </p:nvSpPr>
        <p:spPr>
          <a:xfrm>
            <a:off x="179512" y="188640"/>
            <a:ext cx="2664296" cy="1584176"/>
          </a:xfrm>
        </p:spPr>
        <p:txBody>
          <a:bodyPr>
            <a:normAutofit/>
          </a:bodyPr>
          <a:lstStyle/>
          <a:p>
            <a:r>
              <a:rPr lang="ar-SA" sz="540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تقويم </a:t>
            </a:r>
          </a:p>
        </p:txBody>
      </p:sp>
      <p:sp>
        <p:nvSpPr>
          <p:cNvPr id="7" name="عنوان فرعي 6"/>
          <p:cNvSpPr>
            <a:spLocks noGrp="1"/>
          </p:cNvSpPr>
          <p:nvPr>
            <p:ph type="subTitle" idx="1"/>
          </p:nvPr>
        </p:nvSpPr>
        <p:spPr>
          <a:xfrm>
            <a:off x="2555776" y="2276872"/>
            <a:ext cx="6172200" cy="2592288"/>
          </a:xfrm>
        </p:spPr>
        <p:txBody>
          <a:bodyPr>
            <a:normAutofit/>
          </a:bodyPr>
          <a:lstStyle/>
          <a:p>
            <a:r>
              <a:rPr lang="ar-SA" sz="3600" dirty="0">
                <a:solidFill>
                  <a:schemeClr val="accent1"/>
                </a:solidFill>
              </a:rPr>
              <a:t>بالتعاون  مع افراد مجموعتك  قومي بعمل نموذج يوضح أطوار القمر – الكسوف - الخسوف ؟ </a:t>
            </a:r>
            <a:endParaRPr lang="en-US" sz="3600" dirty="0">
              <a:solidFill>
                <a:schemeClr val="accent1"/>
              </a:solidFill>
            </a:endParaRPr>
          </a:p>
          <a:p>
            <a:pPr algn="r"/>
            <a:endParaRPr lang="ar-SA" sz="36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4983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مستطيل مستدير الزوايا 5"/>
          <p:cNvSpPr/>
          <p:nvPr/>
        </p:nvSpPr>
        <p:spPr>
          <a:xfrm>
            <a:off x="2214546" y="1071546"/>
            <a:ext cx="4955118" cy="792088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600" dirty="0"/>
              <a:t>نموذج أطوار القمر</a:t>
            </a:r>
          </a:p>
        </p:txBody>
      </p:sp>
      <p:sp>
        <p:nvSpPr>
          <p:cNvPr id="8" name="عنصر نائب للمحتوى 7"/>
          <p:cNvSpPr>
            <a:spLocks noGrp="1"/>
          </p:cNvSpPr>
          <p:nvPr>
            <p:ph idx="1"/>
          </p:nvPr>
        </p:nvSpPr>
        <p:spPr>
          <a:xfrm>
            <a:off x="457200" y="2000240"/>
            <a:ext cx="8229600" cy="4324360"/>
          </a:xfrm>
        </p:spPr>
        <p:txBody>
          <a:bodyPr/>
          <a:lstStyle/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616498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مستدير الزوايا 3"/>
          <p:cNvSpPr/>
          <p:nvPr/>
        </p:nvSpPr>
        <p:spPr>
          <a:xfrm>
            <a:off x="2643174" y="1071546"/>
            <a:ext cx="3937874" cy="792088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600" dirty="0"/>
              <a:t>نموذج الكسوف  </a:t>
            </a:r>
          </a:p>
        </p:txBody>
      </p:sp>
      <p:sp>
        <p:nvSpPr>
          <p:cNvPr id="12" name="عنصر نائب للمحتوى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22022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مستدير الزوايا 3"/>
          <p:cNvSpPr/>
          <p:nvPr/>
        </p:nvSpPr>
        <p:spPr>
          <a:xfrm>
            <a:off x="2643174" y="1071546"/>
            <a:ext cx="3937874" cy="792088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600" dirty="0"/>
              <a:t>نموذج الخسوف  </a:t>
            </a:r>
          </a:p>
        </p:txBody>
      </p:sp>
      <p:sp>
        <p:nvSpPr>
          <p:cNvPr id="12" name="عنصر نائب للمحتوى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675741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تدفق">
  <a:themeElements>
    <a:clrScheme name="وحدة نمطية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تدفق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تدفق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944</TotalTime>
  <Words>190</Words>
  <Application>Microsoft Office PowerPoint</Application>
  <PresentationFormat>عرض على الشاشة (4:3)</PresentationFormat>
  <Paragraphs>38</Paragraphs>
  <Slides>11</Slides>
  <Notes>2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6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11</vt:i4>
      </vt:variant>
    </vt:vector>
  </HeadingPairs>
  <TitlesOfParts>
    <vt:vector size="18" baseType="lpstr">
      <vt:lpstr>Aldhabi</vt:lpstr>
      <vt:lpstr>Calibri</vt:lpstr>
      <vt:lpstr>Constantia</vt:lpstr>
      <vt:lpstr>Wingdings</vt:lpstr>
      <vt:lpstr>Wingdings 2</vt:lpstr>
      <vt:lpstr>Wingdings 3</vt:lpstr>
      <vt:lpstr>تدفق</vt:lpstr>
      <vt:lpstr>بسم الله الرحمن الرحيم 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تقويم </vt:lpstr>
      <vt:lpstr>عرض تقديمي في PowerPoint</vt:lpstr>
      <vt:lpstr>عرض تقديمي في PowerPoint</vt:lpstr>
      <vt:lpstr>عرض تقديمي في PowerPoint</vt:lpstr>
      <vt:lpstr> كشف بأسماء الطالبات المشاركات في ورشة  (الفضاء في معملي )</vt:lpstr>
      <vt:lpstr>شهادة حضور الدورة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بسم الله الرحمن الرحيم</dc:title>
  <dc:creator>Almajed</dc:creator>
  <cp:lastModifiedBy>منى الحسين</cp:lastModifiedBy>
  <cp:revision>57</cp:revision>
  <cp:lastPrinted>2016-12-09T13:02:55Z</cp:lastPrinted>
  <dcterms:created xsi:type="dcterms:W3CDTF">2016-12-06T00:20:31Z</dcterms:created>
  <dcterms:modified xsi:type="dcterms:W3CDTF">2022-10-08T22:40:28Z</dcterms:modified>
</cp:coreProperties>
</file>